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33"/>
  </p:notesMasterIdLst>
  <p:handoutMasterIdLst>
    <p:handoutMasterId r:id="rId34"/>
  </p:handoutMasterIdLst>
  <p:sldIdLst>
    <p:sldId id="259" r:id="rId2"/>
    <p:sldId id="467" r:id="rId3"/>
    <p:sldId id="468" r:id="rId4"/>
    <p:sldId id="469" r:id="rId5"/>
    <p:sldId id="470" r:id="rId6"/>
    <p:sldId id="471" r:id="rId7"/>
    <p:sldId id="496" r:id="rId8"/>
    <p:sldId id="472" r:id="rId9"/>
    <p:sldId id="473" r:id="rId10"/>
    <p:sldId id="474" r:id="rId11"/>
    <p:sldId id="475" r:id="rId12"/>
    <p:sldId id="476" r:id="rId13"/>
    <p:sldId id="477" r:id="rId14"/>
    <p:sldId id="478" r:id="rId15"/>
    <p:sldId id="479" r:id="rId16"/>
    <p:sldId id="480" r:id="rId17"/>
    <p:sldId id="481" r:id="rId18"/>
    <p:sldId id="482" r:id="rId19"/>
    <p:sldId id="483" r:id="rId20"/>
    <p:sldId id="484" r:id="rId21"/>
    <p:sldId id="485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94" r:id="rId31"/>
    <p:sldId id="495" r:id="rId32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66" autoAdjust="0"/>
    <p:restoredTop sz="96654" autoAdjust="0"/>
  </p:normalViewPr>
  <p:slideViewPr>
    <p:cSldViewPr snapToGrid="0">
      <p:cViewPr varScale="1">
        <p:scale>
          <a:sx n="189" d="100"/>
          <a:sy n="189" d="100"/>
        </p:scale>
        <p:origin x="936" y="176"/>
      </p:cViewPr>
      <p:guideLst>
        <p:guide pos="5640"/>
        <p:guide orient="horz" pos="708"/>
        <p:guide orient="horz" pos="180"/>
        <p:guide orient="horz" pos="31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91BF04DB-20BF-4922-AE7A-D994B399CFBF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14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164B5993-F8EF-400B-9588-3CB728EBDF9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18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3750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553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419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33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:p14="http://schemas.microsoft.com/office/powerpoint/2010/main" val="2370844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942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266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013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329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661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247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909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87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63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96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68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6596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030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30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905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56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6708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72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5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41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538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5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23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4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2989695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:p14="http://schemas.microsoft.com/office/powerpoint/2010/main" val="9631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010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com/about/" TargetMode="Externa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/>
              <a:t>Introduction to AI and ML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000" dirty="0"/>
              <a:t>Gururajan Narasimhan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:a16="http://schemas.microsoft.com/office/drawing/2014/main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>
            <a:normAutofit fontScale="90000"/>
          </a:bodyPr>
          <a:lstStyle/>
          <a:p>
            <a:r>
              <a:rPr lang="en-IN" altLang="en-US" sz="3600" b="1" dirty="0">
                <a:solidFill>
                  <a:srgbClr val="C00000"/>
                </a:solidFill>
              </a:rPr>
              <a:t>What is Machine Learning – Tom Mitchell</a:t>
            </a:r>
          </a:p>
        </p:txBody>
      </p:sp>
      <p:sp>
        <p:nvSpPr>
          <p:cNvPr id="19459" name="Rectangle 1"/>
          <p:cNvSpPr>
            <a:spLocks noGrp="1" noChangeArrowheads="1"/>
          </p:cNvSpPr>
          <p:nvPr>
            <p:ph idx="1"/>
          </p:nvPr>
        </p:nvSpPr>
        <p:spPr>
          <a:xfrm>
            <a:off x="1" y="820525"/>
            <a:ext cx="9144000" cy="4401205"/>
          </a:xfrm>
        </p:spPr>
        <p:txBody>
          <a:bodyPr wrap="square" anchor="ctr">
            <a:spAutoFit/>
          </a:bodyPr>
          <a:lstStyle/>
          <a:p>
            <a:pPr marL="0" indent="0">
              <a:spcBef>
                <a:spcPct val="0"/>
              </a:spcBef>
            </a:pPr>
            <a:r>
              <a:rPr lang="en-US" altLang="en-US" dirty="0">
                <a:solidFill>
                  <a:schemeClr val="tx1"/>
                </a:solidFill>
              </a:rPr>
              <a:t>  The field of machine learning is concerned  with the question of how to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construct computer  programs that automatically improve with or </a:t>
            </a:r>
            <a:r>
              <a:rPr lang="en-US" altLang="en-US" b="1" dirty="0">
                <a:solidFill>
                  <a:srgbClr val="FF0000"/>
                </a:solidFill>
              </a:rPr>
              <a:t>LEARN</a:t>
            </a:r>
            <a:r>
              <a:rPr lang="en-US" altLang="en-US" dirty="0">
                <a:solidFill>
                  <a:schemeClr val="tx1"/>
                </a:solidFill>
              </a:rPr>
              <a:t> from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experience</a:t>
            </a:r>
          </a:p>
          <a:p>
            <a:r>
              <a:rPr lang="en-US" b="1" dirty="0"/>
              <a:t>Tom</a:t>
            </a:r>
            <a:r>
              <a:rPr lang="en-US" dirty="0"/>
              <a:t> M. </a:t>
            </a:r>
            <a:r>
              <a:rPr lang="en-US" b="1" dirty="0"/>
              <a:t>Mitchell</a:t>
            </a:r>
            <a:r>
              <a:rPr lang="en-US" dirty="0"/>
              <a:t> provided a widely quoted and more formal  </a:t>
            </a:r>
            <a:r>
              <a:rPr lang="en-US" b="1" dirty="0"/>
              <a:t>definition</a:t>
            </a:r>
            <a:r>
              <a:rPr lang="en-US" dirty="0"/>
              <a:t> of the algorithms studied in the </a:t>
            </a:r>
            <a:r>
              <a:rPr lang="en-US" b="1" dirty="0"/>
              <a:t>machine learning</a:t>
            </a:r>
            <a:r>
              <a:rPr lang="en-US" dirty="0"/>
              <a:t> field: </a:t>
            </a:r>
            <a:r>
              <a:rPr lang="en-US" b="1" dirty="0">
                <a:solidFill>
                  <a:srgbClr val="00B050"/>
                </a:solidFill>
              </a:rPr>
              <a:t>"A computer program is said to learn from experience E with respect to some class of tasks T and performance measure P if its performance at tasks in T, as measured by P, improves with experience E. … “</a:t>
            </a:r>
            <a:endParaRPr lang="en-US" altLang="en-US" b="1" dirty="0">
              <a:solidFill>
                <a:srgbClr val="00B050"/>
              </a:solidFill>
            </a:endParaRPr>
          </a:p>
          <a:p>
            <a:r>
              <a:rPr lang="en-US" dirty="0"/>
              <a:t>The key word here is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</a:p>
          <a:p>
            <a:r>
              <a:rPr lang="en-US" dirty="0"/>
              <a:t>What do mean by saying “ I am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”</a:t>
            </a:r>
          </a:p>
          <a:p>
            <a:r>
              <a:rPr lang="en-US" dirty="0"/>
              <a:t>The ability to understand and improve my work based on previous experience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nd artificial intelligence venn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57201"/>
            <a:ext cx="6629400" cy="4589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https://ion.icaew.com/itcounts/b/weblog/posts/theaccountinganddatascienceworldsmeet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b="1" dirty="0">
                <a:solidFill>
                  <a:srgbClr val="C00000"/>
                </a:solidFill>
              </a:rPr>
              <a:t> Learning (Training)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1600200"/>
            <a:ext cx="1735138" cy="1085850"/>
          </a:xfrm>
        </p:spPr>
      </p:pic>
      <p:sp>
        <p:nvSpPr>
          <p:cNvPr id="17412" name="AutoShape 4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AutoShape 6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307975" y="595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1" y="1362075"/>
            <a:ext cx="21431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9" descr="http://www.thetreefarm.com/media/catalog/product/cache/1/image/9df78eab33525d08d6e5fb8d27136e95/a/p/apple-yellow-delicious-fruit-bi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5839" y="1143000"/>
            <a:ext cx="30003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5"/>
          <p:cNvSpPr txBox="1">
            <a:spLocks noChangeArrowheads="1"/>
          </p:cNvSpPr>
          <p:nvPr/>
        </p:nvSpPr>
        <p:spPr bwMode="auto">
          <a:xfrm>
            <a:off x="563564" y="3200400"/>
            <a:ext cx="217963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Color: </a:t>
            </a:r>
            <a:r>
              <a:rPr lang="en-US" altLang="en-US" b="1" dirty="0"/>
              <a:t>Radish/Red</a:t>
            </a:r>
          </a:p>
          <a:p>
            <a:r>
              <a:rPr lang="en-US" altLang="en-US" dirty="0"/>
              <a:t>2. Type :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 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3886200" y="3200400"/>
            <a:ext cx="1676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Sky Blue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Logo:</a:t>
            </a:r>
          </a:p>
          <a:p>
            <a:r>
              <a:rPr lang="en-US" altLang="en-US" b="1" dirty="0"/>
              <a:t>3. Texture : 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6705600" y="3200400"/>
            <a:ext cx="1676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</a:t>
            </a:r>
            <a:r>
              <a:rPr lang="en-US" altLang="en-US" b="1" dirty="0"/>
              <a:t>Yellow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04800" y="4572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br>
              <a:rPr lang="en-US" altLang="en-US" sz="1600" dirty="0"/>
            </a:br>
            <a:r>
              <a:rPr lang="en-US" altLang="en-US" sz="1600" dirty="0"/>
              <a:t>What do you mean by Apple?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30015" y="770135"/>
            <a:ext cx="51315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119921" y="728419"/>
            <a:ext cx="51435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11432" y="962902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output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21032" y="962902"/>
            <a:ext cx="1892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prediction function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2514600" y="914400"/>
            <a:ext cx="151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Image 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547" y="132862"/>
            <a:ext cx="1149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y 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905000" y="457200"/>
            <a:ext cx="9144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The machine learning framework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742951"/>
            <a:ext cx="8382000" cy="291464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br>
              <a:rPr lang="en-US" altLang="en-US" sz="2100" dirty="0"/>
            </a:br>
            <a:endParaRPr lang="en-US" altLang="en-US" sz="2100" dirty="0"/>
          </a:p>
          <a:p>
            <a:pPr>
              <a:buFontTx/>
              <a:buNone/>
            </a:pPr>
            <a:r>
              <a:rPr lang="en-US" altLang="en-US" sz="2100" dirty="0">
                <a:solidFill>
                  <a:srgbClr val="0000FF"/>
                </a:solidFill>
              </a:rPr>
              <a:t>			</a:t>
            </a:r>
            <a:r>
              <a:rPr lang="en-US" altLang="en-US" sz="5200" dirty="0">
                <a:solidFill>
                  <a:srgbClr val="0000FF"/>
                </a:solidFill>
              </a:rPr>
              <a:t>f(    ) = “  apple”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tomato”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485900"/>
            <a:ext cx="762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171700"/>
            <a:ext cx="7747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2800350"/>
            <a:ext cx="7747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315201" y="4936332"/>
            <a:ext cx="1813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L. Lazebnik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60045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Training: </a:t>
            </a:r>
            <a:r>
              <a:rPr lang="en-US" altLang="en-US" sz="2000" dirty="0"/>
              <a:t>given a </a:t>
            </a:r>
            <a:r>
              <a:rPr lang="en-US" altLang="en-US" sz="2000" i="1" dirty="0"/>
              <a:t>training set </a:t>
            </a:r>
            <a:r>
              <a:rPr lang="en-US" altLang="en-US" sz="2000" dirty="0"/>
              <a:t>of labeled examples</a:t>
            </a:r>
            <a:r>
              <a:rPr lang="en-US" altLang="en-US" sz="2000" i="1" dirty="0"/>
              <a:t> </a:t>
            </a:r>
            <a:r>
              <a:rPr lang="en-US" altLang="en-US" sz="2000" dirty="0">
                <a:solidFill>
                  <a:srgbClr val="0000FF"/>
                </a:solidFill>
              </a:rPr>
              <a:t>{(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), …, (</a:t>
            </a:r>
            <a:r>
              <a:rPr lang="en-US" altLang="en-US" sz="2000" b="1" dirty="0" err="1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 err="1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>
                <a:solidFill>
                  <a:srgbClr val="0000FF"/>
                </a:solidFill>
              </a:rPr>
              <a:t>)}</a:t>
            </a:r>
            <a:r>
              <a:rPr lang="en-US" altLang="en-US" sz="2000" dirty="0"/>
              <a:t>, estimate the prediction function </a:t>
            </a:r>
            <a:r>
              <a:rPr lang="en-US" altLang="en-US" sz="2000" dirty="0">
                <a:solidFill>
                  <a:srgbClr val="0000FF"/>
                </a:solidFill>
              </a:rPr>
              <a:t>f </a:t>
            </a:r>
            <a:r>
              <a:rPr lang="en-US" altLang="en-US" sz="2000" dirty="0"/>
              <a:t>by minimizing the prediction error on the training set</a:t>
            </a:r>
          </a:p>
          <a:p>
            <a:r>
              <a:rPr lang="en-US" altLang="en-US" sz="2000" b="1" dirty="0"/>
              <a:t>Testing:</a:t>
            </a:r>
            <a:r>
              <a:rPr lang="en-US" altLang="en-US" sz="2000" dirty="0"/>
              <a:t> apply </a:t>
            </a:r>
            <a:r>
              <a:rPr lang="en-US" altLang="en-US" sz="2000" dirty="0">
                <a:solidFill>
                  <a:srgbClr val="0000FF"/>
                </a:solidFill>
              </a:rPr>
              <a:t>f</a:t>
            </a:r>
            <a:r>
              <a:rPr lang="en-US" altLang="en-US" sz="2000" dirty="0"/>
              <a:t> to a never before seen </a:t>
            </a:r>
            <a:r>
              <a:rPr lang="en-US" altLang="en-US" sz="2000" i="1" dirty="0"/>
              <a:t>test example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dirty="0"/>
              <a:t> and output the predicted value </a:t>
            </a:r>
            <a:r>
              <a:rPr lang="en-US" altLang="en-US" sz="2000" dirty="0">
                <a:solidFill>
                  <a:srgbClr val="0000FF"/>
                </a:solidFill>
              </a:rPr>
              <a:t>y </a:t>
            </a:r>
            <a:r>
              <a:rPr lang="en-US" altLang="en-US" sz="2400" dirty="0">
                <a:solidFill>
                  <a:srgbClr val="0000FF"/>
                </a:solidFill>
              </a:rPr>
              <a:t>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29600" cy="536972"/>
          </a:xfrm>
        </p:spPr>
        <p:txBody>
          <a:bodyPr>
            <a:normAutofit/>
          </a:bodyPr>
          <a:lstStyle/>
          <a:p>
            <a:r>
              <a:rPr lang="en-US" dirty="0"/>
              <a:t>What is what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0100"/>
            <a:ext cx="8686800" cy="3886200"/>
          </a:xfrm>
        </p:spPr>
        <p:txBody>
          <a:bodyPr>
            <a:noAutofit/>
          </a:bodyPr>
          <a:lstStyle/>
          <a:p>
            <a:r>
              <a:rPr lang="en-US" dirty="0"/>
              <a:t>In machine learning the pictures or words or actual numbers are the –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– this is ‘x’ the input variable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names you gave for those pictures </a:t>
            </a:r>
            <a:r>
              <a:rPr lang="en-US" dirty="0">
                <a:solidFill>
                  <a:srgbClr val="FF0000"/>
                </a:solidFill>
              </a:rPr>
              <a:t>– LABELS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OUTPUT </a:t>
            </a:r>
            <a:r>
              <a:rPr lang="en-US" dirty="0"/>
              <a:t>-- labeled output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Program writing in Python, R or C++  -- </a:t>
            </a:r>
            <a:r>
              <a:rPr lang="en-US" dirty="0">
                <a:solidFill>
                  <a:srgbClr val="FF0000"/>
                </a:solidFill>
              </a:rPr>
              <a:t>LEARNING ALGORITHM </a:t>
            </a:r>
            <a:r>
              <a:rPr lang="en-US" dirty="0"/>
              <a:t> -- this is the program you write in python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equations which you have built – the model of an apple you have in mind - </a:t>
            </a:r>
            <a:r>
              <a:rPr lang="en-US" dirty="0">
                <a:solidFill>
                  <a:srgbClr val="FF0000"/>
                </a:solidFill>
              </a:rPr>
              <a:t>MODEL – The model is also the function “ f “</a:t>
            </a:r>
          </a:p>
          <a:p>
            <a:r>
              <a:rPr lang="en-US" dirty="0"/>
              <a:t>Then when a real apple is then shown to you, then you say it is an apple, this is the </a:t>
            </a:r>
            <a:r>
              <a:rPr lang="en-US" dirty="0">
                <a:solidFill>
                  <a:srgbClr val="FF0000"/>
                </a:solidFill>
              </a:rPr>
              <a:t>PREDICTED OUTPUT </a:t>
            </a:r>
            <a:r>
              <a:rPr lang="en-US" dirty="0"/>
              <a:t>–  ‘ y’</a:t>
            </a:r>
          </a:p>
          <a:p>
            <a:pPr>
              <a:buNone/>
            </a:pPr>
            <a:r>
              <a:rPr lang="en-US" dirty="0"/>
              <a:t> 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41325" y="114300"/>
            <a:ext cx="8229600" cy="594122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- Terminology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0005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800" b="1" dirty="0"/>
              <a:t>Features</a:t>
            </a:r>
          </a:p>
          <a:p>
            <a:pPr lvl="1"/>
            <a:r>
              <a:rPr lang="en-US" altLang="en-US" dirty="0"/>
              <a:t>The number of features or distinct traits that can be used to describe each item in a quantitative manner</a:t>
            </a:r>
          </a:p>
          <a:p>
            <a:r>
              <a:rPr lang="en-US" altLang="en-US" sz="2800" b="1" dirty="0"/>
              <a:t>Samples</a:t>
            </a:r>
          </a:p>
          <a:p>
            <a:pPr lvl="1"/>
            <a:r>
              <a:rPr lang="en-US" altLang="en-US" dirty="0"/>
              <a:t>A sample is an item to process (e.g. classify). It can be a document, a picture, a sound, a video, a row in database or CSV file, or whatever you can describe with a fixed set of quantitative traits.</a:t>
            </a:r>
          </a:p>
          <a:p>
            <a:r>
              <a:rPr lang="en-US" altLang="en-US" sz="2800" b="1" dirty="0"/>
              <a:t>Feature vector </a:t>
            </a:r>
          </a:p>
          <a:p>
            <a:pPr lvl="1"/>
            <a:r>
              <a:rPr lang="en-US" altLang="en-US" dirty="0"/>
              <a:t>is an n-dimensional vector of numerical  features that represent some object.</a:t>
            </a:r>
          </a:p>
          <a:p>
            <a:r>
              <a:rPr lang="en-US" altLang="en-US" sz="2800" b="1" dirty="0"/>
              <a:t>Feature extraction</a:t>
            </a:r>
          </a:p>
          <a:p>
            <a:pPr lvl="1"/>
            <a:r>
              <a:rPr lang="en-US" altLang="en-US" dirty="0"/>
              <a:t>Preparation of feature vector</a:t>
            </a:r>
          </a:p>
          <a:p>
            <a:pPr lvl="1"/>
            <a:r>
              <a:rPr lang="en-US" altLang="en-US" dirty="0"/>
              <a:t> transforms the data in the high-dimensional space to a space of fewer </a:t>
            </a:r>
            <a:r>
              <a:rPr lang="en-US" altLang="en-US" u="sng" dirty="0"/>
              <a:t>dimensions</a:t>
            </a:r>
            <a:r>
              <a:rPr lang="en-US" altLang="en-US" dirty="0"/>
              <a:t>.</a:t>
            </a:r>
          </a:p>
          <a:p>
            <a:r>
              <a:rPr lang="en-US" altLang="en-US" sz="2800" b="1" dirty="0"/>
              <a:t>Training/Evolution set </a:t>
            </a:r>
          </a:p>
          <a:p>
            <a:pPr lvl="1"/>
            <a:r>
              <a:rPr lang="en-US" altLang="en-US" dirty="0"/>
              <a:t>Set of data to discover potentially predictive relationships. 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6592" y="-143933"/>
            <a:ext cx="10158663" cy="5287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94122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– How it is done?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742950"/>
            <a:ext cx="1600200" cy="6286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177528"/>
            <a:ext cx="2438400" cy="2308622"/>
            <a:chOff x="228600" y="1417320"/>
            <a:chExt cx="2438400" cy="2849880"/>
          </a:xfrm>
        </p:grpSpPr>
        <p:sp>
          <p:nvSpPr>
            <p:cNvPr id="27672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455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>
                  <a:solidFill>
                    <a:srgbClr val="000000"/>
                  </a:solidFill>
                  <a:latin typeface="Arial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1828800"/>
            <a:ext cx="1371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27655" name="TextBox 13"/>
          <p:cNvSpPr txBox="1">
            <a:spLocks noChangeArrowheads="1"/>
          </p:cNvSpPr>
          <p:nvPr/>
        </p:nvSpPr>
        <p:spPr bwMode="auto">
          <a:xfrm>
            <a:off x="523875" y="783432"/>
            <a:ext cx="15819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78513" y="1447800"/>
            <a:ext cx="3429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4" y="3600451"/>
            <a:ext cx="1437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4797028"/>
            <a:ext cx="13132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668" name="TextBox 30"/>
          <p:cNvSpPr txBox="1">
            <a:spLocks noChangeArrowheads="1"/>
          </p:cNvSpPr>
          <p:nvPr/>
        </p:nvSpPr>
        <p:spPr bwMode="auto">
          <a:xfrm>
            <a:off x="6324600" y="4936332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D. Hoiem and L. Lazebnik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934200" y="440055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1828800"/>
            <a:ext cx="22383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229100"/>
            <a:ext cx="8001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images-1.medium.com/max/800/0*Y4F8zOK84K5TlCE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http://sungsoo.github.io/2017/03/28/three-things-you-need-to-know-about-machine-learning.html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69422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19" y="1013013"/>
            <a:ext cx="8627806" cy="37204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Artificial Intelligence – AI</a:t>
            </a:r>
          </a:p>
          <a:p>
            <a:r>
              <a:rPr lang="en-US" dirty="0"/>
              <a:t>Human actions corresponding AI actions - What constitutes AI</a:t>
            </a:r>
          </a:p>
          <a:p>
            <a:r>
              <a:rPr lang="en-US" dirty="0"/>
              <a:t>Strong AI and weak AI – Introduction and examples</a:t>
            </a:r>
          </a:p>
          <a:p>
            <a:r>
              <a:rPr lang="en-US" dirty="0"/>
              <a:t>Introduction to Machine Learning and the idea of Learning</a:t>
            </a:r>
          </a:p>
          <a:p>
            <a:r>
              <a:rPr lang="en-US" dirty="0"/>
              <a:t>Overview of Neural Networks and its role in AI</a:t>
            </a:r>
          </a:p>
          <a:p>
            <a:r>
              <a:rPr lang="en-US" dirty="0"/>
              <a:t>Complete Machine Learning cycle</a:t>
            </a:r>
          </a:p>
          <a:p>
            <a:r>
              <a:rPr lang="en-US" dirty="0"/>
              <a:t>Supervised and Unsupervised learning</a:t>
            </a:r>
          </a:p>
          <a:p>
            <a:r>
              <a:rPr lang="en-US" dirty="0"/>
              <a:t>Semi-supervised learning and Reinforcement learning</a:t>
            </a:r>
          </a:p>
          <a:p>
            <a:r>
              <a:rPr lang="en-US" dirty="0"/>
              <a:t>Machine Learning techniques and algorithms</a:t>
            </a:r>
          </a:p>
          <a:p>
            <a:r>
              <a:rPr lang="en-US" dirty="0"/>
              <a:t>Neural Networks and Deep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supervised learning vs unsupervised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617412" cy="91440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Supervised learning</a:t>
            </a:r>
            <a:r>
              <a:rPr lang="en-US" dirty="0"/>
              <a:t> is the machine </a:t>
            </a:r>
            <a:r>
              <a:rPr lang="en-US" b="1" dirty="0"/>
              <a:t>learning</a:t>
            </a:r>
            <a:r>
              <a:rPr lang="en-US" dirty="0"/>
              <a:t> task of inferring a function from labeled training data. The training data consist of a set of training examples. </a:t>
            </a:r>
          </a:p>
          <a:p>
            <a:r>
              <a:rPr lang="en-US" dirty="0"/>
              <a:t>In </a:t>
            </a:r>
            <a:r>
              <a:rPr lang="en-US" b="1" dirty="0"/>
              <a:t>supervised learning</a:t>
            </a:r>
            <a:r>
              <a:rPr lang="en-US" dirty="0"/>
              <a:t>, each example is a pair consisting of an input object (typically a vector) and a desired output value (also called the supervisory signal)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Unsupervised 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Unsupervised learning</a:t>
            </a:r>
            <a:r>
              <a:rPr lang="en-US" dirty="0"/>
              <a:t> is a type </a:t>
            </a:r>
            <a:r>
              <a:rPr lang="en-US"/>
              <a:t>of machine </a:t>
            </a:r>
            <a:r>
              <a:rPr lang="en-US" b="1"/>
              <a:t>learning</a:t>
            </a:r>
            <a:r>
              <a:rPr lang="en-US" dirty="0"/>
              <a:t> algorithm used to draw inferences from datasets consisting of input data without labeled responses. </a:t>
            </a:r>
          </a:p>
          <a:p>
            <a:r>
              <a:rPr lang="en-US" dirty="0"/>
              <a:t>The most common </a:t>
            </a:r>
            <a:r>
              <a:rPr lang="en-US" b="1" dirty="0"/>
              <a:t>unsupervised learning</a:t>
            </a:r>
            <a:r>
              <a:rPr lang="en-US" dirty="0"/>
              <a:t> method is cluster analysis, which is used for exploratory data analysis to find hidden patterns or grouping in data.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5055443" cy="914400"/>
          </a:xfrm>
        </p:spPr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Semi</a:t>
            </a:r>
            <a:r>
              <a:rPr lang="en-US" dirty="0"/>
              <a:t>-</a:t>
            </a:r>
            <a:r>
              <a:rPr lang="en-US" b="1" dirty="0"/>
              <a:t>supervised learning</a:t>
            </a:r>
            <a:r>
              <a:rPr lang="en-US" dirty="0"/>
              <a:t> is a class of </a:t>
            </a:r>
            <a:r>
              <a:rPr lang="en-US" b="1" dirty="0"/>
              <a:t>supervised learning</a:t>
            </a:r>
            <a:r>
              <a:rPr lang="en-US" dirty="0"/>
              <a:t> tasks and techniques that also make use of unlabeled data for training – typically a small amount of labeled data with a large amount of unlabeled data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726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0"/>
            <a:ext cx="103632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learning, in the context of artificial intelligence, is a type of dynamic programming that trains algorithms using a system of reward and punishment.</a:t>
            </a:r>
          </a:p>
          <a:p>
            <a:r>
              <a:rPr lang="en-US" dirty="0"/>
              <a:t>A reinforcement learning algorithm, or agent, learns by interacting with its environment. The agent receives rewards by performing correctly and penalties for performing incorrectly. The agent learns without intervention from a human by maximizing its reward and minimizing its penalty.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439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-1"/>
            <a:ext cx="10058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94122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57250"/>
            <a:ext cx="4040188" cy="514350"/>
          </a:xfrm>
        </p:spPr>
        <p:txBody>
          <a:bodyPr/>
          <a:lstStyle/>
          <a:p>
            <a:r>
              <a:rPr lang="en-US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28750"/>
            <a:ext cx="4290646" cy="35694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We see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speak and we listen to other people speak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read from a given text, understand and write text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smell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touch, move and run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think, reason, make decisions in real time based on current inputs and experience, learn, extract useful information from data, perform cognitive functions such as problem solving,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feel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1" y="1028701"/>
            <a:ext cx="4041775" cy="3345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1" y="1428750"/>
            <a:ext cx="4270375" cy="33718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Computer Vision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Speech recognition / voice recognition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Natural Language Processing (NLP)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may be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Kinematics and robotics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General AI – just starting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is it really possible?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– General Intelligence – Strong AI – Broad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8700"/>
            <a:ext cx="8686800" cy="3886200"/>
          </a:xfrm>
        </p:spPr>
        <p:txBody>
          <a:bodyPr>
            <a:normAutofit/>
          </a:bodyPr>
          <a:lstStyle/>
          <a:p>
            <a:r>
              <a:rPr lang="en-US" dirty="0"/>
              <a:t>Machines that mimic the cognitive functions that humans associate with other human minds, such as “complete learning” and “problem solving”.</a:t>
            </a:r>
          </a:p>
          <a:p>
            <a:r>
              <a:rPr lang="en-US" dirty="0"/>
              <a:t>This is Strong AI or Full AI</a:t>
            </a:r>
          </a:p>
          <a:p>
            <a:r>
              <a:rPr lang="en-US" dirty="0"/>
              <a:t>General AI or Full AI is the complete cognitive abilities and decision making sensory range of properties that human’s have.</a:t>
            </a:r>
          </a:p>
          <a:p>
            <a:r>
              <a:rPr lang="en-US" dirty="0"/>
              <a:t>Nobody in the world has successfully make products in General AI, the likes of – think Arnold Schwarzenegger in terminator or </a:t>
            </a:r>
            <a:r>
              <a:rPr lang="en-US" dirty="0" err="1"/>
              <a:t>Chitti</a:t>
            </a:r>
            <a:r>
              <a:rPr lang="en-US" dirty="0"/>
              <a:t> in Robot 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Domain specific chat bots like the Wipro's helpline or in general any immigration help system</a:t>
            </a:r>
          </a:p>
          <a:p>
            <a:r>
              <a:rPr lang="en-US" sz="2400" dirty="0"/>
              <a:t>Amazon’s recommendation Engine</a:t>
            </a:r>
          </a:p>
          <a:p>
            <a:r>
              <a:rPr lang="en-US" sz="2400" dirty="0"/>
              <a:t>deep blue the first computer based chess playing champion</a:t>
            </a:r>
          </a:p>
          <a:p>
            <a:r>
              <a:rPr lang="en-US" sz="2400" dirty="0"/>
              <a:t>The Advanced Driver Assistance Systems  (ADAS)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Amazon’s “echo dot” and “echo plus” voice recognition systems</a:t>
            </a:r>
          </a:p>
          <a:p>
            <a:r>
              <a:rPr lang="en-US" sz="2400" dirty="0"/>
              <a:t>NEST home connectivity startup acquired by </a:t>
            </a:r>
            <a:r>
              <a:rPr lang="en-US" sz="2400" dirty="0" err="1"/>
              <a:t>google</a:t>
            </a:r>
            <a:r>
              <a:rPr lang="en-US" sz="2400" dirty="0"/>
              <a:t> in 2014</a:t>
            </a:r>
          </a:p>
          <a:p>
            <a:r>
              <a:rPr lang="en-US" sz="2400" b="1" dirty="0"/>
              <a:t>Pandora Internet Radio</a:t>
            </a:r>
            <a:r>
              <a:rPr lang="en-US" sz="2400" dirty="0"/>
              <a:t> is a music streaming service and automated music recommendation service powered by the Music Genome Project</a:t>
            </a:r>
          </a:p>
          <a:p>
            <a:r>
              <a:rPr lang="en-US" sz="2400" dirty="0"/>
              <a:t>Deep mind of </a:t>
            </a:r>
            <a:r>
              <a:rPr lang="en-US" sz="2400" dirty="0" err="1"/>
              <a:t>google</a:t>
            </a:r>
            <a:r>
              <a:rPr lang="en-US" sz="2400" dirty="0"/>
              <a:t> is now in Applied AI, but they want to keep their mind on General AI as well </a:t>
            </a:r>
            <a:r>
              <a:rPr lang="en-US" sz="2400" dirty="0">
                <a:hlinkClick r:id="rId2"/>
              </a:rPr>
              <a:t>https://deepmind.com/about/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u="none" dirty="0"/>
              <a:t>      Artificial Neural Networks and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artificial neuron network (ANN) is a computational model based on the structure and functions of biological neural networks. Information that flows through the network affects the structure of the ANN because a neural network changes - or learns, in a sense - based on that input and output. </a:t>
            </a:r>
          </a:p>
          <a:p>
            <a:r>
              <a:rPr lang="en-US" dirty="0"/>
              <a:t>ANNs are considered nonlinear statistical data modeling tools where the complex relationships between inputs and outputs are modeled or patterns are found. ANN is also known as a neural network.</a:t>
            </a:r>
          </a:p>
          <a:p>
            <a:r>
              <a:rPr lang="en-US" dirty="0"/>
              <a:t>Deep learning is the technology that uses neural networks where there are more than two hidden layers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 result for neural networks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18772</TotalTime>
  <Words>1376</Words>
  <Application>Microsoft Macintosh PowerPoint</Application>
  <PresentationFormat>On-screen Show (16:9)</PresentationFormat>
  <Paragraphs>137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Wipro 2017 PPT Theme</vt:lpstr>
      <vt:lpstr>PowerPoint Presentation</vt:lpstr>
      <vt:lpstr>Agenda</vt:lpstr>
      <vt:lpstr>PowerPoint Presentation</vt:lpstr>
      <vt:lpstr>Artificial Intelligence</vt:lpstr>
      <vt:lpstr>Artificial Intelligence – General Intelligence – Strong AI – Broad AI</vt:lpstr>
      <vt:lpstr>Artificial Intelligence - Examples of Applied AI – Weak AI – Narrow AI</vt:lpstr>
      <vt:lpstr>Artificial Intelligence - Examples of Applied AI – Weak AI – Narrow AI</vt:lpstr>
      <vt:lpstr>      Artificial Neural Networks and Deep Learning</vt:lpstr>
      <vt:lpstr>PowerPoint Presentation</vt:lpstr>
      <vt:lpstr>PowerPoint Presentation</vt:lpstr>
      <vt:lpstr>What is Machine Learning – Tom Mitchell</vt:lpstr>
      <vt:lpstr>PowerPoint Presentation</vt:lpstr>
      <vt:lpstr> Learning (Training)</vt:lpstr>
      <vt:lpstr>The machine learning framework</vt:lpstr>
      <vt:lpstr>What is what in ML</vt:lpstr>
      <vt:lpstr>Machine Learning - Terminology</vt:lpstr>
      <vt:lpstr>PowerPoint Presentation</vt:lpstr>
      <vt:lpstr>Machine Learning – How it is done?</vt:lpstr>
      <vt:lpstr>PowerPoint Presentation</vt:lpstr>
      <vt:lpstr>PowerPoint Presentation</vt:lpstr>
      <vt:lpstr>Supervised Learning</vt:lpstr>
      <vt:lpstr>PowerPoint Presentation</vt:lpstr>
      <vt:lpstr>Unsupervised  Learning</vt:lpstr>
      <vt:lpstr>PowerPoint Presentation</vt:lpstr>
      <vt:lpstr>PowerPoint Presentation</vt:lpstr>
      <vt:lpstr>Semi-Supervised Learning</vt:lpstr>
      <vt:lpstr>PowerPoint Presentation</vt:lpstr>
      <vt:lpstr>PowerPoint Presentation</vt:lpstr>
      <vt:lpstr>Reinforcement Learning</vt:lpstr>
      <vt:lpstr>PowerPoint Presentation</vt:lpstr>
      <vt:lpstr>PowerPoint Presentation</vt:lpstr>
    </vt:vector>
  </TitlesOfParts>
  <Company>Wipro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Gururajan Narasimhan</cp:lastModifiedBy>
  <cp:revision>692</cp:revision>
  <dcterms:created xsi:type="dcterms:W3CDTF">2017-04-27T10:03:54Z</dcterms:created>
  <dcterms:modified xsi:type="dcterms:W3CDTF">2021-03-09T01:20:00Z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